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76" r:id="rId6"/>
    <p:sldId id="27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78" r:id="rId17"/>
    <p:sldId id="279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18.xml"/><Relationship Id="rId8" Type="http://schemas.openxmlformats.org/officeDocument/2006/relationships/slide" Target="../slides/slide16.xml"/><Relationship Id="rId7" Type="http://schemas.openxmlformats.org/officeDocument/2006/relationships/slide" Target="../slides/slide11.xml"/><Relationship Id="rId6" Type="http://schemas.openxmlformats.org/officeDocument/2006/relationships/slide" Target="../slides/slide9.xml"/><Relationship Id="rId5" Type="http://schemas.openxmlformats.org/officeDocument/2006/relationships/slide" Target="../slides/slide8.xml"/><Relationship Id="rId4" Type="http://schemas.openxmlformats.org/officeDocument/2006/relationships/slide" Target="../slides/slide6.xml"/><Relationship Id="rId3" Type="http://schemas.openxmlformats.org/officeDocument/2006/relationships/slide" Target="../slides/slide5.xml"/><Relationship Id="rId2" Type="http://schemas.openxmlformats.org/officeDocument/2006/relationships/image" Target="../media/image4.jpeg"/><Relationship Id="rId11" Type="http://schemas.openxmlformats.org/officeDocument/2006/relationships/slide" Target="../slides/slide22.xml"/><Relationship Id="rId10" Type="http://schemas.openxmlformats.org/officeDocument/2006/relationships/slide" Target="../slides/slide20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2e41ece1ff773283#tid=67ea659d0d55a600091128e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f77c73f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3a7499ba3&amp;cid=3a7499ba3&amp;vtp=1">
            <a:hlinkClick r:id="rId3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8ab9a76ee&amp;cid=8ab9a76ee&amp;vtp=1">
            <a:hlinkClick r:id="rId4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54bc987b1&amp;cid=54bc987b1&amp;vtp=1">
            <a:hlinkClick r:id="rId5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6a0979581&amp;cid=6a0979581&amp;vtp=1">
            <a:hlinkClick r:id="rId6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e0a4d92d0&amp;cid=e0a4d92d0&amp;vtp=1">
            <a:hlinkClick r:id="rId7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fc910db37&amp;cid=fc910db37&amp;vtp=1">
            <a:hlinkClick r:id="rId8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42276f9d4&amp;cid=42276f9d4&amp;vtp=1">
            <a:hlinkClick r:id="rId9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c664e14b5&amp;cid=c664e14b5&amp;vtp=1">
            <a:hlinkClick r:id="rId10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a30796059&amp;cid=a30796059&amp;vtp=1">
            <a:hlinkClick r:id="rId11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f77c73fd4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f77c73fd4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课时评价作业（二十）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致大海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1_1#6a0979581?pid=d025708b8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画横线的句子首先把曹操比喻成和他作品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性格息息相关的大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；然后选择两组和大海有关的意象“太阳和月亮”“星辰”，以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都在他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的手中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”“都在他的胸中”呈现，体现其博大；最后总结：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他升华了自己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成了无际的宇宙”，再以“天地万物”归结前面的意象，凸显其博大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此可根据所给人物的生平确定首句喻体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比如可以把司马迁比喻为史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，再围绕史书可想到王侯将相、英雄豪杰，再总结升华，最后以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代英才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”凸显其永恒的历史地位。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e0a4d92d0?sp=1&amp;pid=d025708b8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根据文中信息，概括普希金《致大海》与曹操《观沧海》中“大海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象的不同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7_1#e0a4d92d0?sp=1&amp;pid=d025708b8&amp;color=0,0,0&amp;vtp=1&amp;bt=1&amp;bbb=1&amp;hb=1&amp;hla=1"/>
          <p:cNvSpPr/>
          <p:nvPr/>
        </p:nvSpPr>
        <p:spPr>
          <a:xfrm>
            <a:off x="612648" y="173546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普希金《致大海》中的大海壮美且自由奔放，集忧郁、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沉静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郁郁不平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、热烈悲壮于一身。作者借“大海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这一意象表达对自由的追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、对反抗的徘徊。②曹操《观沧海》中的大海单纯而又饱满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包容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、壮丽而又动荡不安。诗中将大海比喻为动荡不定的时局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了诗人的抱负和理想目标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3_1#e0a4d92d0?pid=d025708b8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结合“他选择的大海的意象，既有‘黄昏时分的轰响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对自由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的追求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、对反抗的徘徊”“普希金呼唤大海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大海无计”可概括出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普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希金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《致大海》中的大海壮美且自由奔放，集忧郁、沉静、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郁郁不平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热烈悲壮于一身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。作者借“大海”这一意象表达对自由的追求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对反抗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的徘徊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。结合“曹操观赏大海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则是英雄正起”可概括出，曹操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沧海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》中的大海单纯而又饱满，包容万物、壮丽而又动荡不安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诗中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将大海比喻为动荡不定的时局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，体现了诗人的抱负和理想目标。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cee741b6?pid=f77c73fd4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14_1#db747a431?pid=1cee741b6&amp;color=0,0,0&amp;vtp=1&amp;bb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阅读下面的诗歌，完成题目。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致西伯利亚的囚徒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普希金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在西伯利亚矿坑的深处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望你们坚持着高傲的忍耐的榜样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你们的悲痛的工作和思想的崇高的志向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决不会就那样徒然消亡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1#db747a431?pid=1cee741b6&amp;color=0,0,0&amp;vtp=1&amp;bb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灾难的忠实的姐妹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希望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正在阴暗的地底潜藏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她会唤起你们的勇气和欢乐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大家期望的时辰不久将会光降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爱情和友谊会穿过阴暗的牢门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来到你们的身旁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正像我的自由的歌声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会传进你们苦役的洞窟一样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沉重的枷锁会掉下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1#db747a431?pid=1cee741b6&amp;color=0,0,0&amp;vtp=1&amp;bb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黑暗的牢狱会覆亡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自由会在门口欢欣地迎接你们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弟兄们会把利剑送到你们手上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5_1#fc910db37?pid=db747a431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下列对这首诗歌相关内容的理解，不正确的一项是（3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6_1#fc910db37.bracket?pid=db747a431&amp;color=0,0,0&amp;vpa=4&amp;vtp=1"/>
          <p:cNvSpPr/>
          <p:nvPr/>
        </p:nvSpPr>
        <p:spPr>
          <a:xfrm>
            <a:off x="10236867" y="46634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15_2#fc910db37.choices?pid=db747a431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第一节中“坚持着高傲的忍耐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是诗人对被流放的十二月党人的赞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，勉励他们不要放弃崇高的理想。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第二节中诗人把“希望”说成“灾难的忠实的姐妹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表现出革命者感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到前途渺茫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，对革命一时失去了信心。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第三节是说爱情与友谊会伴随着囚徒们的牢狱生活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鼓励十二月党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人要有生活的勇气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、必胜的信念。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这是一首政治抒情诗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这首诗歌抒发了诗人对十二月党人的同情和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敬意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7_1#fc910db37?pid=db747a431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B项，“革命者感到前途渺茫，对革命一时失去了信心”错误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该是表现出革命者的不屈精神和乐观态度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8_1#42276f9d4?pid=db747a431&amp;color=0,0,0&amp;vtp=1&amp;bt=1&amp;bbb=1&amp;hb=1"/>
          <p:cNvSpPr/>
          <p:nvPr/>
        </p:nvSpPr>
        <p:spPr>
          <a:xfrm>
            <a:off x="612648" y="466344"/>
            <a:ext cx="10963656" cy="116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下列对这首诗歌艺术特色的分析和鉴赏，不正确的一项是（3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9_1#42276f9d4.bracket?pid=db747a431&amp;color=0,0,0&amp;vpa=5&amp;vtp=1"/>
          <p:cNvSpPr/>
          <p:nvPr/>
        </p:nvSpPr>
        <p:spPr>
          <a:xfrm>
            <a:off x="902366" y="1058672"/>
            <a:ext cx="495300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18_2#42276f9d4.choices?pid=db747a431&amp;color=0,0,0&amp;vtp=1&amp;bbb=1&amp;hb=1"/>
          <p:cNvSpPr/>
          <p:nvPr/>
        </p:nvSpPr>
        <p:spPr>
          <a:xfrm>
            <a:off x="612648" y="1679014"/>
            <a:ext cx="10963656" cy="4673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在诗歌中，“枷锁”象征沙皇专制制度的束缚，“利剑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象征革命者继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续战斗的精神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。解放农奴，推翻沙皇暴政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这首诗歌好似一把名为自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由的利剑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第四节中，诗人采用含蓄的笔法，号召人们拿起武器，投入战斗。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在这首诗歌中，诗人运用了拟人、比喻等修辞手法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增强了诗歌的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感染力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这首诗歌写于特定的年代，表现出战斗者的豪情。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虽然起义失败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但诗歌的基调高亢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，豪迈奔放，充满了必胜的信念。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0_1#42276f9d4?pid=db747a431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B项，“含蓄的笔法”错误。“弟兄们会把利剑送到你们手上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利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剑代表着武器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，代表着斗争，是直接号召人们拿起武器，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投入战斗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并不含蓄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7b9a5d3f?pid=f77c73fd4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d025708b8?pid=a7b9a5d3f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（2024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湖南永州月考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普希金盼望着自由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但他遭到了沙皇的流放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他站在沙皇的对立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后来却被沙皇摆到宫廷御侍的位置上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他同情十二月党人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不开沙俄的土壤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他可以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致大海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却难以融入大海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他不是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大海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他选择的大海的意象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黄昏时分的轰响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静的荒原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恰好也是普希金性格的两面性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对自由的追求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抗的徘徊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c664e14b5?sp=1&amp;pid=db747a431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在诗歌开头部分诗人为什么要寄语那些“囚徒”要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坚持着高傲的忍耐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的榜样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”?（4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7_1#c664e14b5?sp=1&amp;pid=db747a431&amp;color=0,0,0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因为诗人知道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，在矿坑深处服苦役，犹如在地狱里挣扎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需要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有顽强的意志和坚定的信念才能支撑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肉体的折磨决不能使高贵的灵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魂屈服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2_1#c664e14b5?pid=db747a431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“在西伯利亚矿坑的深处”展现了这些囚徒的处境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没有人身保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，被剥夺了自由和权利，在恶劣的环境下被人监管着服苦役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此时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要想在这样的环境中坚持下去需要顽强的意志和坚定的信念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所以诗人告诉那些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“囚徒”“坚持着高傲的忍耐的榜样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这是诗人对这些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囚徒的期望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，期望十二月党人忍耐这种艰苦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在忍耐中保持着高傲的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精神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，对沙皇的残酷迫害决不屈服。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a30796059?sp=1&amp;pid=db747a431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诗人在写这首诗歌时，仍在受当局的监视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那他为什么还把自己的诗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歌称作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“自由的歌声”?（6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7_1#a30796059?sp=1&amp;pid=db747a431&amp;color=0,0,0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自由的歌声”是指不受拘束、不受限制的歌声。（2分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诗人把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自己的诗称作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“自由的歌声”一是因为他在牢狱之外；（2分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二是指他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在诗歌中所表达的反对专制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、歌唱自由的理想追求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这种追求永远不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会停止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4_1#a30796059?pid=db747a431&amp;color=0,0,0&amp;vtp=1&amp;bt=1&amp;bbb=1&amp;hb=1"/>
          <p:cNvSpPr/>
          <p:nvPr/>
        </p:nvSpPr>
        <p:spPr>
          <a:xfrm>
            <a:off x="612648" y="468000"/>
            <a:ext cx="10963656" cy="5727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“自由的歌声”是指不受拘束、不受限制的歌声；结合诗歌中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西伯利亚矿坑的深处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，/望你们坚持着高傲的忍耐的榜样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正像我的自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由的歌声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，/会传进你们苦役的洞窟一样”以及题干中“受当局的监视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，诗人不在这牢狱之中，所以这“自由的歌声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与他在牢狱之外这一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现实处境有关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，但又并非仅限于此。第二节，诗人用“忠实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来描绘革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命胜利的希望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，表明他对这个希望的实现坚信不疑；第四节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未来的展望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，“沉重的枷锁会掉下，/黑暗的牢狱会覆亡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，/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自由会在门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口欢欣地迎接你们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”意味着沙皇的专制统治必将被推翻，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革命必将胜利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诗人在诗歌中充分展现了他的理想追求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展现了他对推翻沙皇统治的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信心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，这“自由的歌声”传递出的恰恰是这种永不停息的追求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所以他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把自己的诗歌称作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“自由的歌声”。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d025708b8?pid=a7b9a5d3f&amp;color=0,0,0&amp;vtp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曹操展示着雄材大略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面对失色的河山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他一步步让它涣发新颜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面对涂碳的生灵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他从心里渴望改变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他没登基帝位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却在权力角逐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中将大权尽握指间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他有了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东临碣石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的机缘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可以在海边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以咏志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曹操就是一片大海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太阳和月亮都在他的手中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星辰都在他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的胸中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他自己成了无际的宇宙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天地万物都只是他的陪衬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普希金呼唤大海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既是伟大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又是可惜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普希金借人物写大海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确实也选择了当时社会的杰出代表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他诗中的拿破仑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拜伦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让人只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遗憾那英雄已去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大海无计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曹操观赏大海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既有海阔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更有天高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曹操是借景物写大海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所选之景确实不愧为大自然的壮丽景象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中的大海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则是英雄正起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d025708b8?pid=a7b9a5d3f&amp;color=0,0,0&amp;vtp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古人说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登山则情满于山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观海则意溢于海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这话确实道出了文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人墨客的共性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山海本无区别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而人之情之意则各不一样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就是普希金与曹操写海的诗的意象区别之根本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诗之各不一样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这情意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除了地位不一样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关键还在于各人心中塑造的宇宙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取决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于各人心中那片天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_1#3a7499ba3?sp=1&amp;pid=d025708b8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文中第二段有多处错别字，请找出两处并加以改正。（4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</a:t>
            </a:r>
            <a:endParaRPr lang="en-US" altLang="zh-CN" sz="2800" dirty="0"/>
          </a:p>
        </p:txBody>
      </p:sp>
      <p:sp>
        <p:nvSpPr>
          <p:cNvPr id="3" name="QB_4_AN.3_1#3a7499ba3.blank?pid=d025708b8&amp;color=0,0,0&amp;vpa=1&amp;vtp=1&amp;bbb=1&amp;hb=1"/>
          <p:cNvSpPr/>
          <p:nvPr/>
        </p:nvSpPr>
        <p:spPr>
          <a:xfrm>
            <a:off x="612648" y="10852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材”改为“才”，“涣”改为“焕”，“碳”改为“炭”。（每处2分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找出任意两处即可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8ab9a76ee?pid=d025708b8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下列选项中，与文中画波浪线的句子中的冒号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用法相同的一项是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5_1#8ab9a76ee.bracket?pid=d025708b8&amp;color=0,0,0&amp;vpa=2&amp;vtp=1"/>
          <p:cNvSpPr/>
          <p:nvPr/>
        </p:nvSpPr>
        <p:spPr>
          <a:xfrm>
            <a:off x="2146967" y="1123320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4_2#8ab9a76ee.choices?pid=d025708b8&amp;color=0,0,0&amp;vtp=1&amp;bbb=1&amp;hb=1"/>
          <p:cNvSpPr/>
          <p:nvPr/>
        </p:nvSpPr>
        <p:spPr>
          <a:xfrm>
            <a:off x="612648" y="18066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北京紫禁城有四座城门:午门、神武门、东华门和西华门。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张华上了大学,李萍进了技校,我当了工人:我们都有美好的前途。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（做阅读理解题有两个办法。）办法之一:先读题干,再读原文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带着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问题有针对性地读课文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。办法之二:直接读原文，读完再做题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减少先入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为主的干扰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小王笑着点了点头:“我就是这么想的。”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_1#8ab9a76ee?pid=d025708b8&amp;color=0,0,0&amp;mp=1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B项和画波浪线的句子中的冒号都表示总结上文。A项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表示提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示下文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。C项，表示注释和说明。D项，表示提示下文。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_1#54bc987b1?sp=1&amp;pid=d025708b8&amp;color=0,0,0&amp;vtp=1&amp;bt=1&amp;bbb=1&amp;hb=1"/>
          <p:cNvSpPr/>
          <p:nvPr/>
        </p:nvSpPr>
        <p:spPr>
          <a:xfrm>
            <a:off x="612648" y="468000"/>
            <a:ext cx="10963656" cy="2286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请在文中横线处补写恰当的语句，使整段文字语意完整连贯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，逻辑严密。每处不超过15个字。（6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endParaRPr lang="en-US" altLang="zh-CN" sz="2800" dirty="0"/>
          </a:p>
        </p:txBody>
      </p:sp>
      <p:sp>
        <p:nvSpPr>
          <p:cNvPr id="3" name="QB_4_AN.8_1#54bc987b1.blank?pid=d025708b8&amp;color=0,0,0&amp;vpa=3&amp;vtp=1&amp;bbb=1&amp;hb=1"/>
          <p:cNvSpPr/>
          <p:nvPr/>
        </p:nvSpPr>
        <p:spPr>
          <a:xfrm>
            <a:off x="612648" y="1576837"/>
            <a:ext cx="10963656" cy="113512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3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示例）①大海的两面性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②大海有意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也就源于人之情意的各不一样了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（每处2分）</a:t>
            </a:r>
            <a:endParaRPr lang="en-US" altLang="zh-CN" sz="2800" dirty="0"/>
          </a:p>
        </p:txBody>
      </p:sp>
      <p:sp>
        <p:nvSpPr>
          <p:cNvPr id="4" name="QB_4_AS.9_1#54bc987b1?pid=d025708b8&amp;color=0,0,0&amp;vtp=1&amp;bbb=1&amp;hb=1"/>
          <p:cNvSpPr/>
          <p:nvPr/>
        </p:nvSpPr>
        <p:spPr>
          <a:xfrm>
            <a:off x="612648" y="2797254"/>
            <a:ext cx="10963656" cy="342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①前文说大海“既有‘黄昏时分的轰响’，又有‘寂静的荒原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知大海有两面性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，对应后文“恰好也是普希金性格的两面性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故可填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大海的两面性”。②此处对应“英雄已去、大海无计”，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顺承英雄正起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故可填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“大海有意”。③结合前文“山海本无区别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而人之情之意则各不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”可知，“诗之各不一样”，是因为情意不一样，故可填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也就源于人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之情意的各不一样了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6a0979581?sp=1&amp;pid=d025708b8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请在下列人物中任选一位，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参照文中画横线的句子仿写一个句子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马克思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恩格斯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林觉民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鲁迅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司马迁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7_1#6a0979581?sp=1&amp;pid=d025708b8&amp;color=0,0,0&amp;vtp=1&amp;bt=1&amp;bbb=1&amp;hb=1&amp;hla=1"/>
          <p:cNvSpPr/>
          <p:nvPr/>
        </p:nvSpPr>
        <p:spPr>
          <a:xfrm>
            <a:off x="612648" y="238824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示例）司马迁就是一部史书，王侯将相都在他的手中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英雄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豪杰都在他的胸中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：他自己成了永恒的历史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历代英才都只是他的衬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4600</Words>
  <Application>WPS 演示</Application>
  <PresentationFormat>宽屏</PresentationFormat>
  <Paragraphs>210</Paragraphs>
  <Slides>23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2025-04-01T08:47:00Z</dcterms:created>
  <dcterms:modified xsi:type="dcterms:W3CDTF">2025-09-02T09:35:25Z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93BBD1B5975F470D84A63ED4B0BEB3E4_12</vt:lpwstr>
  </property>
  <property fmtid="{D5CDD505-2E9C-101B-9397-08002B2CF9AE}" pid="3" name="KSOProductBuildVer">
    <vt:lpwstr>2052-12.1.0.22529</vt:lpwstr>
  </property>
</Properties>
</file>